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31868481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4724400" y="0"/>
            <a:ext cx="3012140" cy="6854063"/>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10" name="Shape 10"/>
          <p:cNvGrpSpPr/>
          <p:nvPr/>
        </p:nvGrpSpPr>
        <p:grpSpPr>
          <a:xfrm>
            <a:off x="4571999" y="0"/>
            <a:ext cx="4546600" cy="6857999"/>
            <a:chOff x="1447" y="0"/>
            <a:chExt cx="2863" cy="4319"/>
          </a:xfrm>
        </p:grpSpPr>
        <p:sp>
          <p:nvSpPr>
            <p:cNvPr id="11" name="Shape 11"/>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12" name="Shape 12"/>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13" name="Shape 13"/>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14" name="Shape 14"/>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15" name="Shape 15"/>
          <p:cNvSpPr txBox="1">
            <a:spLocks noGrp="1"/>
          </p:cNvSpPr>
          <p:nvPr>
            <p:ph type="ctrTitle"/>
          </p:nvPr>
        </p:nvSpPr>
        <p:spPr>
          <a:xfrm>
            <a:off x="685800" y="995251"/>
            <a:ext cx="5258700" cy="1544700"/>
          </a:xfrm>
          <a:prstGeom prst="rect">
            <a:avLst/>
          </a:prstGeom>
          <a:noFill/>
          <a:ln>
            <a:noFill/>
          </a:ln>
        </p:spPr>
        <p:txBody>
          <a:bodyPr lIns="91425" tIns="91425" rIns="91425" bIns="91425" anchor="b" anchorCtr="0"/>
          <a:lstStyle>
            <a:lvl1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1pPr>
            <a:lvl2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2pPr>
            <a:lvl3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3pPr>
            <a:lvl4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4pPr>
            <a:lvl5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5pPr>
            <a:lvl6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6pPr>
            <a:lvl7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7pPr>
            <a:lvl8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8pPr>
            <a:lvl9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9pPr>
          </a:lstStyle>
          <a:p>
            <a:endParaRPr/>
          </a:p>
        </p:txBody>
      </p:sp>
      <p:sp>
        <p:nvSpPr>
          <p:cNvPr id="16" name="Shape 16"/>
          <p:cNvSpPr txBox="1">
            <a:spLocks noGrp="1"/>
          </p:cNvSpPr>
          <p:nvPr>
            <p:ph type="subTitle" idx="1"/>
          </p:nvPr>
        </p:nvSpPr>
        <p:spPr>
          <a:xfrm>
            <a:off x="685800" y="2648555"/>
            <a:ext cx="5258700" cy="1030200"/>
          </a:xfrm>
          <a:prstGeom prst="rect">
            <a:avLst/>
          </a:prstGeom>
          <a:noFill/>
          <a:ln>
            <a:noFill/>
          </a:ln>
        </p:spPr>
        <p:txBody>
          <a:bodyPr lIns="91425" tIns="91425" rIns="91425" bIns="91425" anchor="t" anchorCtr="0"/>
          <a:lstStyle>
            <a:lvl1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1pPr>
            <a:lvl2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2pPr>
            <a:lvl3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3pPr>
            <a:lvl4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4pPr>
            <a:lvl5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5pPr>
            <a:lvl6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6pPr>
            <a:lvl7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7pPr>
            <a:lvl8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8pPr>
            <a:lvl9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19" name="Shape 1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chemeClr val="dk1"/>
                </a:solidFill>
              </a:defRPr>
            </a:lvl1pPr>
            <a:lvl2pPr rtl="0">
              <a:defRPr sz="3600">
                <a:solidFill>
                  <a:schemeClr val="dk1"/>
                </a:solidFill>
              </a:defRPr>
            </a:lvl2pPr>
            <a:lvl3pPr rtl="0">
              <a:defRPr sz="3600">
                <a:solidFill>
                  <a:schemeClr val="dk1"/>
                </a:solidFill>
              </a:defRPr>
            </a:lvl3pPr>
            <a:lvl4pPr rtl="0">
              <a:defRPr sz="3600">
                <a:solidFill>
                  <a:schemeClr val="dk1"/>
                </a:solidFill>
              </a:defRPr>
            </a:lvl4pPr>
            <a:lvl5pPr rtl="0">
              <a:defRPr sz="3600">
                <a:solidFill>
                  <a:schemeClr val="dk1"/>
                </a:solidFill>
              </a:defRPr>
            </a:lvl5pPr>
            <a:lvl6pPr rtl="0">
              <a:defRPr sz="3600">
                <a:solidFill>
                  <a:schemeClr val="dk1"/>
                </a:solidFill>
              </a:defRPr>
            </a:lvl6pPr>
            <a:lvl7pPr rtl="0">
              <a:defRPr sz="3600">
                <a:solidFill>
                  <a:schemeClr val="dk1"/>
                </a:solidFill>
              </a:defRPr>
            </a:lvl7pPr>
            <a:lvl8pPr rtl="0">
              <a:defRPr sz="3600">
                <a:solidFill>
                  <a:schemeClr val="dk1"/>
                </a:solidFill>
              </a:defRPr>
            </a:lvl8pPr>
            <a:lvl9pPr rtl="0">
              <a:defRPr sz="3600">
                <a:solidFill>
                  <a:schemeClr val="dk1"/>
                </a:solidFill>
              </a:defRPr>
            </a:lvl9pPr>
          </a:lstStyle>
          <a:p>
            <a:endParaRPr/>
          </a:p>
        </p:txBody>
      </p:sp>
      <p:sp>
        <p:nvSpPr>
          <p:cNvPr id="20" name="Shape 20"/>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rgbClr val="A64128"/>
                </a:solidFill>
              </a:defRPr>
            </a:lvl1pPr>
            <a:lvl2pPr rtl="0">
              <a:defRPr sz="3600">
                <a:solidFill>
                  <a:srgbClr val="A64128"/>
                </a:solidFill>
              </a:defRPr>
            </a:lvl2pPr>
            <a:lvl3pPr rtl="0">
              <a:defRPr sz="3600">
                <a:solidFill>
                  <a:srgbClr val="A64128"/>
                </a:solidFill>
              </a:defRPr>
            </a:lvl3pPr>
            <a:lvl4pPr rtl="0">
              <a:defRPr sz="3600">
                <a:solidFill>
                  <a:srgbClr val="A64128"/>
                </a:solidFill>
              </a:defRPr>
            </a:lvl4pPr>
            <a:lvl5pPr rtl="0">
              <a:defRPr sz="3600">
                <a:solidFill>
                  <a:srgbClr val="A64128"/>
                </a:solidFill>
              </a:defRPr>
            </a:lvl5pPr>
            <a:lvl6pPr rtl="0">
              <a:defRPr sz="3600">
                <a:solidFill>
                  <a:srgbClr val="A64128"/>
                </a:solidFill>
              </a:defRPr>
            </a:lvl6pPr>
            <a:lvl7pPr rtl="0">
              <a:defRPr sz="3600">
                <a:solidFill>
                  <a:srgbClr val="A64128"/>
                </a:solidFill>
              </a:defRPr>
            </a:lvl7pPr>
            <a:lvl8pPr rtl="0">
              <a:defRPr sz="3600">
                <a:solidFill>
                  <a:srgbClr val="A64128"/>
                </a:solidFill>
              </a:defRPr>
            </a:lvl8pPr>
            <a:lvl9pPr rtl="0">
              <a:defRPr sz="3600">
                <a:solidFill>
                  <a:srgbClr val="A64128"/>
                </a:solidFill>
              </a:defRPr>
            </a:lvl9pPr>
          </a:lstStyle>
          <a:p>
            <a:endParaRPr/>
          </a:p>
        </p:txBody>
      </p:sp>
      <p:sp>
        <p:nvSpPr>
          <p:cNvPr id="24" name="Shape 24"/>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5" name="Shape 25"/>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dk1"/>
                </a:solidFill>
              </a:defRPr>
            </a:lvl1pPr>
            <a:lvl2pPr rtl="0">
              <a:defRPr>
                <a:solidFill>
                  <a:schemeClr val="dk1"/>
                </a:solidFill>
              </a:defRPr>
            </a:lvl2pPr>
            <a:lvl3pPr rtl="0">
              <a:defRPr>
                <a:solidFill>
                  <a:schemeClr val="dk1"/>
                </a:solidFill>
              </a:defRPr>
            </a:lvl3pPr>
            <a:lvl4pPr rtl="0">
              <a:defRPr>
                <a:solidFill>
                  <a:schemeClr val="dk1"/>
                </a:solidFill>
              </a:defRPr>
            </a:lvl4pPr>
            <a:lvl5pPr rtl="0">
              <a:defRPr>
                <a:solidFill>
                  <a:schemeClr val="dk1"/>
                </a:solidFill>
              </a:defRPr>
            </a:lvl5pPr>
            <a:lvl6pPr rtl="0">
              <a:defRPr>
                <a:solidFill>
                  <a:schemeClr val="dk1"/>
                </a:solidFill>
              </a:defRPr>
            </a:lvl6pPr>
            <a:lvl7pPr rtl="0">
              <a:defRPr>
                <a:solidFill>
                  <a:schemeClr val="dk1"/>
                </a:solidFill>
              </a:defRPr>
            </a:lvl7pPr>
            <a:lvl8pPr rtl="0">
              <a:defRPr>
                <a:solidFill>
                  <a:schemeClr val="dk1"/>
                </a:solidFill>
              </a:defRPr>
            </a:lvl8pPr>
            <a:lvl9pPr rtl="0">
              <a:defRPr>
                <a:solidFill>
                  <a:schemeClr val="dk1"/>
                </a:solidFill>
              </a:defRPr>
            </a:lvl9pPr>
          </a:lstStyle>
          <a:p>
            <a:endParaRPr/>
          </a:p>
        </p:txBody>
      </p:sp>
      <p:sp>
        <p:nvSpPr>
          <p:cNvPr id="28" name="Shape 2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9pPr>
          </a:lstStyle>
          <a:p>
            <a:endParaRPr/>
          </a:p>
        </p:txBody>
      </p:sp>
      <p:sp>
        <p:nvSpPr>
          <p:cNvPr id="31" name="Shape 31"/>
          <p:cNvSpPr/>
          <p:nvPr/>
        </p:nvSpPr>
        <p:spPr>
          <a:xfrm rot="10800000">
            <a:off x="7938258" y="0"/>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32" name="Shape 32"/>
          <p:cNvSpPr/>
          <p:nvPr/>
        </p:nvSpPr>
        <p:spPr>
          <a:xfrm rot="5400000">
            <a:off x="1657077" y="-1657077"/>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3"/>
        <p:cNvGrpSpPr/>
        <p:nvPr/>
      </p:nvGrpSpPr>
      <p:grpSpPr>
        <a:xfrm>
          <a:off x="0" y="0"/>
          <a:ext cx="0" cy="0"/>
          <a:chOff x="0" y="0"/>
          <a:chExt cx="0" cy="0"/>
        </a:xfrm>
      </p:grpSpPr>
      <p:sp>
        <p:nvSpPr>
          <p:cNvPr id="34" name="Shape 34"/>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p:nvPr/>
        </p:nvSpPr>
        <p:spPr>
          <a:xfrm>
            <a:off x="0" y="2338102"/>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6" name="Shape 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1pPr>
            <a:lvl2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2pPr>
            <a:lvl3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3pPr>
            <a:lvl4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4pPr>
            <a:lvl5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5pPr>
            <a:lvl6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6pPr>
            <a:lvl7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7pPr>
            <a:lvl8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8pPr>
            <a:lvl9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ctrTitle"/>
          </p:nvPr>
        </p:nvSpPr>
        <p:spPr>
          <a:xfrm>
            <a:off x="685800" y="995251"/>
            <a:ext cx="5258700" cy="1544700"/>
          </a:xfrm>
          <a:prstGeom prst="rect">
            <a:avLst/>
          </a:prstGeom>
        </p:spPr>
        <p:txBody>
          <a:bodyPr lIns="91425" tIns="91425" rIns="91425" bIns="91425" anchor="b" anchorCtr="0">
            <a:noAutofit/>
          </a:bodyPr>
          <a:lstStyle/>
          <a:p>
            <a:pPr>
              <a:buNone/>
            </a:pPr>
            <a:r>
              <a:rPr lang="en"/>
              <a:t>The Status of Former Slaves</a:t>
            </a:r>
          </a:p>
        </p:txBody>
      </p:sp>
      <p:sp>
        <p:nvSpPr>
          <p:cNvPr id="37" name="Shape 37"/>
          <p:cNvSpPr txBox="1">
            <a:spLocks noGrp="1"/>
          </p:cNvSpPr>
          <p:nvPr>
            <p:ph type="subTitle" idx="1"/>
          </p:nvPr>
        </p:nvSpPr>
        <p:spPr>
          <a:xfrm>
            <a:off x="685800" y="2648555"/>
            <a:ext cx="5258700" cy="1030200"/>
          </a:xfrm>
          <a:prstGeom prst="rect">
            <a:avLst/>
          </a:prstGeom>
        </p:spPr>
        <p:txBody>
          <a:bodyPr lIns="91425" tIns="91425" rIns="91425" bIns="91425" anchor="t" anchorCtr="0">
            <a:noAutofit/>
          </a:bodyPr>
          <a:lstStyle/>
          <a:p>
            <a:pPr>
              <a:buNone/>
            </a:pPr>
            <a:r>
              <a:rPr lang="en"/>
              <a:t>By, Ari Cohen, Doug Waine, Carter Riskind, Keith Egger</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Our Claim</a:t>
            </a:r>
          </a:p>
        </p:txBody>
      </p:sp>
      <p:sp>
        <p:nvSpPr>
          <p:cNvPr id="43" name="Shape 43"/>
          <p:cNvSpPr txBox="1">
            <a:spLocks noGrp="1"/>
          </p:cNvSpPr>
          <p:nvPr>
            <p:ph type="body" idx="1"/>
          </p:nvPr>
        </p:nvSpPr>
        <p:spPr>
          <a:xfrm>
            <a:off x="457200" y="1600200"/>
            <a:ext cx="8229600" cy="4999799"/>
          </a:xfrm>
          <a:prstGeom prst="rect">
            <a:avLst/>
          </a:prstGeom>
        </p:spPr>
        <p:txBody>
          <a:bodyPr lIns="91425" tIns="91425" rIns="91425" bIns="91425" anchor="t" anchorCtr="0">
            <a:noAutofit/>
          </a:bodyPr>
          <a:lstStyle/>
          <a:p>
            <a:pPr lvl="0" rtl="0">
              <a:buNone/>
            </a:pPr>
            <a:r>
              <a:rPr lang="en" sz="2400">
                <a:latin typeface="Times New Roman"/>
                <a:ea typeface="Times New Roman"/>
                <a:cs typeface="Times New Roman"/>
                <a:sym typeface="Times New Roman"/>
              </a:rPr>
              <a:t>Not all legislation was used to benefit freed slaves, although the three of many pieces of legislation that was passed, attempted to improve the lives of newly freed slaves, such as giving them equal rights and also helped them integrate into society. </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74637"/>
            <a:ext cx="8229600" cy="1143000"/>
          </a:xfrm>
          <a:prstGeom prst="rect">
            <a:avLst/>
          </a:prstGeom>
          <a:ln w="9525" cap="flat">
            <a:solidFill>
              <a:schemeClr val="lt1"/>
            </a:solidFill>
            <a:prstDash val="solid"/>
            <a:round/>
            <a:headEnd type="none" w="med" len="med"/>
            <a:tailEnd type="none" w="med" len="med"/>
          </a:ln>
        </p:spPr>
        <p:txBody>
          <a:bodyPr lIns="91425" tIns="91425" rIns="91425" bIns="91425" anchor="b" anchorCtr="0">
            <a:noAutofit/>
          </a:bodyPr>
          <a:lstStyle/>
          <a:p>
            <a:pPr lvl="0" rtl="0">
              <a:buNone/>
            </a:pPr>
            <a:r>
              <a:rPr lang="en"/>
              <a:t>Civil Rights Bill of 1866</a:t>
            </a:r>
          </a:p>
        </p:txBody>
      </p:sp>
      <p:sp>
        <p:nvSpPr>
          <p:cNvPr id="49" name="Shape 49"/>
          <p:cNvSpPr txBox="1">
            <a:spLocks noGrp="1"/>
          </p:cNvSpPr>
          <p:nvPr>
            <p:ph type="body" idx="1"/>
          </p:nvPr>
        </p:nvSpPr>
        <p:spPr>
          <a:xfrm>
            <a:off x="457200" y="1600200"/>
            <a:ext cx="3994500" cy="4967700"/>
          </a:xfrm>
          <a:prstGeom prst="rect">
            <a:avLst/>
          </a:prstGeom>
          <a:ln w="19050" cap="flat">
            <a:solidFill>
              <a:srgbClr val="980000"/>
            </a:solidFill>
            <a:prstDash val="solid"/>
            <a:round/>
            <a:headEnd type="none" w="med" len="med"/>
            <a:tailEnd type="none" w="med" len="med"/>
          </a:ln>
        </p:spPr>
        <p:txBody>
          <a:bodyPr lIns="91425" tIns="91425" rIns="91425" bIns="91425" anchor="t" anchorCtr="0">
            <a:noAutofit/>
          </a:bodyPr>
          <a:lstStyle/>
          <a:p>
            <a:pPr lvl="0" rtl="0">
              <a:buNone/>
            </a:pPr>
            <a:r>
              <a:rPr lang="en" sz="1500">
                <a:solidFill>
                  <a:srgbClr val="0000FF"/>
                </a:solidFill>
                <a:latin typeface="Times New Roman"/>
                <a:ea typeface="Times New Roman"/>
                <a:cs typeface="Times New Roman"/>
                <a:sym typeface="Times New Roman"/>
              </a:rPr>
              <a:t>“All persons born in the United States...are hereby declared to be citizens of the United States; and such citizens, of every race and color, without regard to any previous condition of slavery or involuntary servitude, except as a punishment for crime whereof the party shall have been duly convicted, shall have the same right, in every State and Territory in the United States,</a:t>
            </a:r>
            <a:r>
              <a:rPr lang="en" sz="1500">
                <a:solidFill>
                  <a:srgbClr val="000000"/>
                </a:solidFill>
                <a:latin typeface="Times New Roman"/>
                <a:ea typeface="Times New Roman"/>
                <a:cs typeface="Times New Roman"/>
                <a:sym typeface="Times New Roman"/>
              </a:rPr>
              <a:t> </a:t>
            </a:r>
            <a:r>
              <a:rPr lang="en" sz="1500">
                <a:latin typeface="Times New Roman"/>
                <a:ea typeface="Times New Roman"/>
                <a:cs typeface="Times New Roman"/>
                <a:sym typeface="Times New Roman"/>
              </a:rPr>
              <a:t>to make and enforce contracts, to sue, be parties, and give evidence, to inherit, purchase, lease, sell, hold, and convey real and personal property, and to full and equal benefit of all laws and proceedings for the security of person and property, as is enjoyed by white citizens,</a:t>
            </a:r>
            <a:r>
              <a:rPr lang="en" sz="1500">
                <a:solidFill>
                  <a:srgbClr val="0000FF"/>
                </a:solidFill>
                <a:latin typeface="Times New Roman"/>
                <a:ea typeface="Times New Roman"/>
                <a:cs typeface="Times New Roman"/>
                <a:sym typeface="Times New Roman"/>
              </a:rPr>
              <a:t> and shall be subject to like punishment, pains, and penalties, and to none other, any law, statute, ordinance, regulation, or custom, to the contrary notwithstanding.”</a:t>
            </a:r>
            <a:r>
              <a:rPr lang="en" sz="1500" baseline="30000">
                <a:solidFill>
                  <a:srgbClr val="0000FF"/>
                </a:solidFill>
                <a:latin typeface="Times New Roman"/>
                <a:ea typeface="Times New Roman"/>
                <a:cs typeface="Times New Roman"/>
                <a:sym typeface="Times New Roman"/>
              </a:rPr>
              <a:t>1</a:t>
            </a:r>
          </a:p>
        </p:txBody>
      </p:sp>
      <p:sp>
        <p:nvSpPr>
          <p:cNvPr id="50" name="Shape 50"/>
          <p:cNvSpPr txBox="1">
            <a:spLocks noGrp="1"/>
          </p:cNvSpPr>
          <p:nvPr>
            <p:ph type="body" idx="2"/>
          </p:nvPr>
        </p:nvSpPr>
        <p:spPr>
          <a:xfrm>
            <a:off x="4692298" y="1600200"/>
            <a:ext cx="3994500" cy="4967700"/>
          </a:xfrm>
          <a:prstGeom prst="rect">
            <a:avLst/>
          </a:prstGeom>
          <a:ln w="19050" cap="flat">
            <a:solidFill>
              <a:srgbClr val="980000"/>
            </a:solidFill>
            <a:prstDash val="solid"/>
            <a:round/>
            <a:headEnd type="none" w="med" len="med"/>
            <a:tailEnd type="none" w="med" len="med"/>
          </a:ln>
        </p:spPr>
        <p:txBody>
          <a:bodyPr lIns="91425" tIns="91425" rIns="91425" bIns="91425" anchor="t" anchorCtr="0">
            <a:noAutofit/>
          </a:bodyPr>
          <a:lstStyle/>
          <a:p>
            <a:pPr marL="457200" lvl="0"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Gives slaves equal rights in all states</a:t>
            </a:r>
          </a:p>
          <a:p>
            <a:pPr marL="914400" lvl="1"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Provided former slaves protection from state laws.</a:t>
            </a:r>
          </a:p>
          <a:p>
            <a:pPr marL="914400" lvl="1"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Hoped to eliminate the black codes; took power from state made laws.</a:t>
            </a:r>
          </a:p>
          <a:p>
            <a:endParaRPr lang="en" sz="1500">
              <a:solidFill>
                <a:srgbClr val="0000FF"/>
              </a:solidFill>
              <a:latin typeface="Times New Roman"/>
              <a:ea typeface="Times New Roman"/>
              <a:cs typeface="Times New Roman"/>
              <a:sym typeface="Times New Roman"/>
            </a:endParaRPr>
          </a:p>
          <a:p>
            <a:endParaRPr lang="en" sz="1500">
              <a:solidFill>
                <a:srgbClr val="0000FF"/>
              </a:solidFill>
              <a:latin typeface="Times New Roman"/>
              <a:ea typeface="Times New Roman"/>
              <a:cs typeface="Times New Roman"/>
              <a:sym typeface="Times New Roman"/>
            </a:endParaRPr>
          </a:p>
          <a:p>
            <a:pPr marL="457200" lvl="0" indent="-323850" rtl="0">
              <a:buClr>
                <a:schemeClr val="dk2"/>
              </a:buClr>
              <a:buSzPct val="100000"/>
              <a:buFont typeface="Times New Roman"/>
              <a:buChar char="➔"/>
            </a:pPr>
            <a:r>
              <a:rPr lang="en" sz="1500">
                <a:latin typeface="Times New Roman"/>
                <a:ea typeface="Times New Roman"/>
                <a:cs typeface="Times New Roman"/>
                <a:sym typeface="Times New Roman"/>
              </a:rPr>
              <a:t>Gave freed blacks the same right as whites.</a:t>
            </a:r>
          </a:p>
          <a:p>
            <a:pPr marL="914400" lvl="1" indent="-323850" rtl="0">
              <a:buClr>
                <a:schemeClr val="dk2"/>
              </a:buClr>
              <a:buSzPct val="100000"/>
              <a:buFont typeface="Times New Roman"/>
              <a:buChar char="◆"/>
            </a:pPr>
            <a:r>
              <a:rPr lang="en" sz="1500">
                <a:latin typeface="Times New Roman"/>
                <a:ea typeface="Times New Roman"/>
                <a:cs typeface="Times New Roman"/>
                <a:sym typeface="Times New Roman"/>
              </a:rPr>
              <a:t>Protected the specific rights of blacks from the black codes</a:t>
            </a:r>
          </a:p>
          <a:p>
            <a:pPr marL="914400" lvl="1" indent="-323850" rtl="0">
              <a:buClr>
                <a:schemeClr val="dk2"/>
              </a:buClr>
              <a:buSzPct val="100000"/>
              <a:buFont typeface="Times New Roman"/>
              <a:buChar char="◆"/>
            </a:pPr>
            <a:r>
              <a:rPr lang="en" sz="1500">
                <a:latin typeface="Times New Roman"/>
                <a:ea typeface="Times New Roman"/>
                <a:cs typeface="Times New Roman"/>
                <a:sym typeface="Times New Roman"/>
              </a:rPr>
              <a:t>Gave them rights that they needed to negate the black codes and vote in the south.</a:t>
            </a:r>
          </a:p>
          <a:p>
            <a:pPr marL="457200" lvl="0"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Blacks will be subjected to the same punishments as whites. </a:t>
            </a:r>
          </a:p>
          <a:p>
            <a:pPr marL="914400" lvl="1"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Blacks can no longer be put back into slavery to pay off fines.</a:t>
            </a:r>
          </a:p>
          <a:p>
            <a:pPr marL="914400" lvl="1" indent="-323850" rtl="0">
              <a:buClr>
                <a:srgbClr val="0000FF"/>
              </a:buClr>
              <a:buSzPct val="100000"/>
              <a:buFont typeface="Times New Roman"/>
              <a:buChar char="◆"/>
            </a:pPr>
            <a:r>
              <a:rPr lang="en" sz="1500">
                <a:solidFill>
                  <a:srgbClr val="0000FF"/>
                </a:solidFill>
                <a:latin typeface="Times New Roman"/>
                <a:ea typeface="Times New Roman"/>
                <a:cs typeface="Times New Roman"/>
                <a:sym typeface="Times New Roman"/>
              </a:rPr>
              <a:t>Says to ignore all other state laws that might be in place against this.</a:t>
            </a:r>
          </a:p>
          <a:p>
            <a:endParaRPr lang="en" sz="1500">
              <a:solidFill>
                <a:srgbClr val="0000FF"/>
              </a:solidFill>
              <a:latin typeface="Times New Roman"/>
              <a:ea typeface="Times New Roman"/>
              <a:cs typeface="Times New Roman"/>
              <a:sym typeface="Times New Roman"/>
            </a:endParaRPr>
          </a:p>
        </p:txBody>
      </p:sp>
      <p:sp>
        <p:nvSpPr>
          <p:cNvPr id="51" name="Shape 51"/>
          <p:cNvSpPr txBox="1"/>
          <p:nvPr/>
        </p:nvSpPr>
        <p:spPr>
          <a:xfrm>
            <a:off x="457200" y="5951685"/>
            <a:ext cx="3994500" cy="647100"/>
          </a:xfrm>
          <a:prstGeom prst="rect">
            <a:avLst/>
          </a:prstGeom>
          <a:ln w="19050" cap="flat">
            <a:solidFill>
              <a:srgbClr val="980000"/>
            </a:solidFill>
            <a:prstDash val="solid"/>
            <a:round/>
            <a:headEnd type="none" w="med" len="med"/>
            <a:tailEnd type="none" w="med" len="med"/>
          </a:ln>
        </p:spPr>
        <p:txBody>
          <a:bodyPr lIns="91425" tIns="91425" rIns="91425" bIns="91425" anchor="t" anchorCtr="0">
            <a:noAutofit/>
          </a:bodyPr>
          <a:lstStyle/>
          <a:p>
            <a:pPr>
              <a:buNone/>
            </a:pPr>
            <a:r>
              <a:rPr lang="en" sz="900">
                <a:latin typeface="Times New Roman"/>
                <a:ea typeface="Times New Roman"/>
                <a:cs typeface="Times New Roman"/>
                <a:sym typeface="Times New Roman"/>
              </a:rPr>
              <a:t>1. COLFAX, SCHUYLER, and LAFAYETTE FOSTER. PBS, "The Civil Rights Bill of 1866." Last modified April 6, 1866. Accessed October 11, 2013. http://www.pbs.org/wgbh/amex/reconstruction/activism/ps_1866.html.</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lgn="ctr">
              <a:buNone/>
            </a:pPr>
            <a:r>
              <a:rPr lang="en"/>
              <a:t>Freedmen’s Bureau </a:t>
            </a:r>
          </a:p>
        </p:txBody>
      </p:sp>
      <p:sp>
        <p:nvSpPr>
          <p:cNvPr id="57" name="Shape 5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2"/>
              </a:buClr>
              <a:buSzPct val="100000"/>
              <a:buFont typeface="Times New Roman"/>
              <a:buChar char="➔"/>
            </a:pPr>
            <a:r>
              <a:rPr lang="en" sz="2400">
                <a:latin typeface="Times New Roman"/>
                <a:ea typeface="Times New Roman"/>
                <a:cs typeface="Times New Roman"/>
                <a:sym typeface="Times New Roman"/>
              </a:rPr>
              <a:t>The freedmen’s Bureau was established in 1865 to aid the black slaves in the transition to freedom.</a:t>
            </a:r>
          </a:p>
          <a:p>
            <a:pPr marL="914400" lvl="1" indent="-381000" rtl="0">
              <a:buClr>
                <a:schemeClr val="dk2"/>
              </a:buClr>
              <a:buSzPct val="100000"/>
              <a:buFont typeface="Times New Roman"/>
              <a:buChar char="◆"/>
            </a:pPr>
            <a:r>
              <a:rPr lang="en" sz="2400">
                <a:latin typeface="Times New Roman"/>
                <a:ea typeface="Times New Roman"/>
                <a:cs typeface="Times New Roman"/>
                <a:sym typeface="Times New Roman"/>
              </a:rPr>
              <a:t>The bureau</a:t>
            </a:r>
            <a:r>
              <a:rPr lang="en">
                <a:latin typeface="Times New Roman"/>
                <a:ea typeface="Times New Roman"/>
                <a:cs typeface="Times New Roman"/>
                <a:sym typeface="Times New Roman"/>
              </a:rPr>
              <a:t>’s</a:t>
            </a:r>
            <a:r>
              <a:rPr lang="en" sz="2400">
                <a:latin typeface="Times New Roman"/>
                <a:ea typeface="Times New Roman"/>
                <a:cs typeface="Times New Roman"/>
                <a:sym typeface="Times New Roman"/>
              </a:rPr>
              <a:t> </a:t>
            </a:r>
            <a:r>
              <a:rPr lang="en">
                <a:latin typeface="Times New Roman"/>
                <a:ea typeface="Times New Roman"/>
                <a:cs typeface="Times New Roman"/>
                <a:sym typeface="Times New Roman"/>
              </a:rPr>
              <a:t>role</a:t>
            </a:r>
            <a:r>
              <a:rPr lang="en" sz="2400">
                <a:latin typeface="Times New Roman"/>
                <a:ea typeface="Times New Roman"/>
                <a:cs typeface="Times New Roman"/>
                <a:sym typeface="Times New Roman"/>
              </a:rPr>
              <a:t> in the rehabilitation of the black slaves was </a:t>
            </a:r>
            <a:r>
              <a:rPr lang="en">
                <a:latin typeface="Times New Roman"/>
                <a:ea typeface="Times New Roman"/>
                <a:cs typeface="Times New Roman"/>
                <a:sym typeface="Times New Roman"/>
              </a:rPr>
              <a:t>to</a:t>
            </a:r>
            <a:r>
              <a:rPr lang="en" sz="2400">
                <a:latin typeface="Times New Roman"/>
                <a:ea typeface="Times New Roman"/>
                <a:cs typeface="Times New Roman"/>
                <a:sym typeface="Times New Roman"/>
              </a:rPr>
              <a:t> issue clothing, food, and helped with the operation of camps and hospitals. </a:t>
            </a:r>
          </a:p>
          <a:p>
            <a:pPr marL="914400" lvl="1" indent="-381000" rtl="0">
              <a:buClr>
                <a:schemeClr val="dk2"/>
              </a:buClr>
              <a:buSzPct val="80000"/>
              <a:buFont typeface="Times New Roman"/>
              <a:buChar char="◆"/>
            </a:pPr>
            <a:r>
              <a:rPr lang="en">
                <a:latin typeface="Times New Roman"/>
                <a:ea typeface="Times New Roman"/>
                <a:cs typeface="Times New Roman"/>
                <a:sym typeface="Times New Roman"/>
              </a:rPr>
              <a:t>also took control and redistributed all lands abandoned and seized during the war. </a:t>
            </a:r>
          </a:p>
          <a:p>
            <a:pPr marL="914400" lvl="1" indent="-381000" rtl="0">
              <a:buClr>
                <a:schemeClr val="dk2"/>
              </a:buClr>
              <a:buSzPct val="100000"/>
              <a:buFont typeface="Times New Roman"/>
              <a:buChar char="◆"/>
            </a:pPr>
            <a:r>
              <a:rPr lang="en" sz="2400">
                <a:latin typeface="Times New Roman"/>
                <a:ea typeface="Times New Roman"/>
                <a:cs typeface="Times New Roman"/>
                <a:sym typeface="Times New Roman"/>
              </a:rPr>
              <a:t>For rehabilitation the bureau did the</a:t>
            </a:r>
            <a:r>
              <a:rPr lang="en">
                <a:latin typeface="Times New Roman"/>
                <a:ea typeface="Times New Roman"/>
                <a:cs typeface="Times New Roman"/>
                <a:sym typeface="Times New Roman"/>
              </a:rPr>
              <a:t>se </a:t>
            </a:r>
            <a:r>
              <a:rPr lang="en" sz="2400">
                <a:latin typeface="Times New Roman"/>
                <a:ea typeface="Times New Roman"/>
                <a:cs typeface="Times New Roman"/>
                <a:sym typeface="Times New Roman"/>
              </a:rPr>
              <a:t>things. </a:t>
            </a:r>
          </a:p>
          <a:p>
            <a:pPr marL="1371600" lvl="2" indent="-381000" rtl="0">
              <a:buClr>
                <a:schemeClr val="dk2"/>
              </a:buClr>
              <a:buSzPct val="100000"/>
              <a:buFont typeface="Times New Roman"/>
              <a:buChar char="●"/>
            </a:pPr>
            <a:r>
              <a:rPr lang="en" sz="2400">
                <a:latin typeface="Times New Roman"/>
                <a:ea typeface="Times New Roman"/>
                <a:cs typeface="Times New Roman"/>
                <a:sym typeface="Times New Roman"/>
              </a:rPr>
              <a:t>creation of labour and jobs for freed person</a:t>
            </a:r>
            <a:r>
              <a:rPr lang="en">
                <a:latin typeface="Times New Roman"/>
                <a:ea typeface="Times New Roman"/>
                <a:cs typeface="Times New Roman"/>
                <a:sym typeface="Times New Roman"/>
              </a:rPr>
              <a:t>’</a:t>
            </a:r>
            <a:r>
              <a:rPr lang="en" sz="2400">
                <a:latin typeface="Times New Roman"/>
                <a:ea typeface="Times New Roman"/>
                <a:cs typeface="Times New Roman"/>
                <a:sym typeface="Times New Roman"/>
              </a:rPr>
              <a:t>s</a:t>
            </a:r>
          </a:p>
          <a:p>
            <a:pPr marL="1371600" lvl="2" indent="-381000" rtl="0">
              <a:buClr>
                <a:schemeClr val="dk2"/>
              </a:buClr>
              <a:buSzPct val="100000"/>
              <a:buFont typeface="Times New Roman"/>
              <a:buChar char="●"/>
            </a:pPr>
            <a:r>
              <a:rPr lang="en" sz="2400">
                <a:latin typeface="Times New Roman"/>
                <a:ea typeface="Times New Roman"/>
                <a:cs typeface="Times New Roman"/>
                <a:sym typeface="Times New Roman"/>
              </a:rPr>
              <a:t>creation of </a:t>
            </a:r>
            <a:r>
              <a:rPr lang="en">
                <a:latin typeface="Times New Roman"/>
                <a:ea typeface="Times New Roman"/>
                <a:cs typeface="Times New Roman"/>
                <a:sym typeface="Times New Roman"/>
              </a:rPr>
              <a:t>3000 publics schools </a:t>
            </a:r>
          </a:p>
          <a:p>
            <a:pPr marL="1371600" lvl="2" indent="-381000" rtl="0">
              <a:buClr>
                <a:schemeClr val="dk2"/>
              </a:buClr>
              <a:buSzPct val="100000"/>
              <a:buFont typeface="Times New Roman"/>
              <a:buChar char="●"/>
            </a:pPr>
            <a:r>
              <a:rPr lang="en" sz="2400">
                <a:latin typeface="Times New Roman"/>
                <a:ea typeface="Times New Roman"/>
                <a:cs typeface="Times New Roman"/>
                <a:sym typeface="Times New Roman"/>
              </a:rPr>
              <a:t>protection and legal services in the courts </a:t>
            </a:r>
          </a:p>
          <a:p>
            <a:pPr marL="1371600" lvl="2" indent="-381000" rtl="0">
              <a:buClr>
                <a:schemeClr val="dk2"/>
              </a:buClr>
              <a:buSzPct val="80000"/>
              <a:buFont typeface="Times New Roman"/>
              <a:buChar char="●"/>
            </a:pPr>
            <a:r>
              <a:rPr lang="en">
                <a:latin typeface="Times New Roman"/>
                <a:ea typeface="Times New Roman"/>
                <a:cs typeface="Times New Roman"/>
                <a:sym typeface="Times New Roman"/>
              </a:rPr>
              <a:t>resettling of ex-slaves on redistributed lands </a:t>
            </a:r>
          </a:p>
          <a:p>
            <a:pPr marL="1371600" lvl="2" indent="-381000" rtl="0">
              <a:buClr>
                <a:schemeClr val="dk2"/>
              </a:buClr>
              <a:buSzPct val="80000"/>
              <a:buFont typeface="Times New Roman"/>
              <a:buChar char="●"/>
            </a:pPr>
            <a:r>
              <a:rPr lang="en">
                <a:latin typeface="Times New Roman"/>
                <a:ea typeface="Times New Roman"/>
                <a:cs typeface="Times New Roman"/>
                <a:sym typeface="Times New Roman"/>
              </a:rPr>
              <a:t>investigated racial conflicts </a:t>
            </a:r>
          </a:p>
          <a:p>
            <a:endParaRPr lang="en">
              <a:latin typeface="Times New Roman"/>
              <a:ea typeface="Times New Roman"/>
              <a:cs typeface="Times New Roman"/>
              <a:sym typeface="Times New Roman"/>
            </a:endParaRPr>
          </a:p>
          <a:p>
            <a:pPr marL="0" lvl="0" indent="0" rtl="0">
              <a:buNone/>
            </a:pPr>
            <a:r>
              <a:rPr lang="en">
                <a:latin typeface="Times New Roman"/>
                <a:ea typeface="Times New Roman"/>
                <a:cs typeface="Times New Roman"/>
                <a:sym typeface="Times New Roman"/>
              </a:rPr>
              <a:t>      </a:t>
            </a:r>
          </a:p>
          <a:p>
            <a:endParaRPr lang="en">
              <a:latin typeface="Times New Roman"/>
              <a:ea typeface="Times New Roman"/>
              <a:cs typeface="Times New Roman"/>
              <a:sym typeface="Times New Roman"/>
            </a:endParaRPr>
          </a:p>
          <a:p>
            <a:endParaRPr lang="en">
              <a:latin typeface="Times New Roman"/>
              <a:ea typeface="Times New Roman"/>
              <a:cs typeface="Times New Roman"/>
              <a:sym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latin typeface="Times New Roman"/>
                <a:ea typeface="Times New Roman"/>
                <a:cs typeface="Times New Roman"/>
                <a:sym typeface="Times New Roman"/>
              </a:rPr>
              <a:t>Civil Rights Bill of 1875</a:t>
            </a:r>
          </a:p>
        </p:txBody>
      </p:sp>
      <p:sp>
        <p:nvSpPr>
          <p:cNvPr id="63" name="Shape 63"/>
          <p:cNvSpPr txBox="1">
            <a:spLocks noGrp="1"/>
          </p:cNvSpPr>
          <p:nvPr>
            <p:ph type="body" idx="1"/>
          </p:nvPr>
        </p:nvSpPr>
        <p:spPr>
          <a:xfrm>
            <a:off x="537500" y="1569950"/>
            <a:ext cx="8229600" cy="5366700"/>
          </a:xfrm>
          <a:prstGeom prst="rect">
            <a:avLst/>
          </a:prstGeom>
        </p:spPr>
        <p:txBody>
          <a:bodyPr lIns="91425" tIns="91425" rIns="91425" bIns="91425" anchor="t" anchorCtr="0">
            <a:noAutofit/>
          </a:bodyPr>
          <a:lstStyle/>
          <a:p>
            <a:pPr marL="457200" lvl="0"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All Citizens of the United States no matter what race, were allowed to enjoy the accommodations of all inns, public transportation, movie theaters, and all other places of amusement</a:t>
            </a:r>
          </a:p>
          <a:p>
            <a:pPr marL="914400" lvl="1"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If anyone did not let all races use the accommodations they could have been fined up to be $1,000 or one year in jail</a:t>
            </a:r>
          </a:p>
          <a:p>
            <a:pPr marL="914400" lvl="1"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The victim could file a civil suit in damages, in which they could have been awarded up to $500 or more</a:t>
            </a:r>
          </a:p>
          <a:p>
            <a:pPr marL="914400" lvl="1"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Any person no matter their race could serve on a jury</a:t>
            </a:r>
          </a:p>
          <a:p>
            <a:pPr marL="914400" lvl="1"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The Bill was not successful, because the Supreme court ruled the Bill unconstitutional in 1883</a:t>
            </a:r>
          </a:p>
          <a:p>
            <a:pPr marL="914400" lvl="1" indent="-368300" rtl="0">
              <a:buClr>
                <a:srgbClr val="000000"/>
              </a:buClr>
              <a:buSzPct val="100000"/>
              <a:buFont typeface="Times New Roman"/>
              <a:buChar char="◆"/>
            </a:pPr>
            <a:r>
              <a:rPr lang="en" sz="2200">
                <a:solidFill>
                  <a:srgbClr val="000000"/>
                </a:solidFill>
                <a:latin typeface="Times New Roman"/>
                <a:ea typeface="Times New Roman"/>
                <a:cs typeface="Times New Roman"/>
                <a:sym typeface="Times New Roman"/>
              </a:rPr>
              <a:t>This Bill was a good attempt to improve the lives of freed slaves, but the white population opposed this bill significantly, which led to its failure</a:t>
            </a:r>
          </a:p>
        </p:txBody>
      </p:sp>
      <p:sp>
        <p:nvSpPr>
          <p:cNvPr id="64" name="Shape 64"/>
          <p:cNvSpPr txBox="1"/>
          <p:nvPr/>
        </p:nvSpPr>
        <p:spPr>
          <a:xfrm>
            <a:off x="7786475" y="3439550"/>
            <a:ext cx="105599" cy="84300"/>
          </a:xfrm>
          <a:prstGeom prst="rect">
            <a:avLst/>
          </a:prstGeom>
        </p:spPr>
        <p:txBody>
          <a:bodyPr lIns="91425" tIns="91425" rIns="91425" bIns="91425" anchor="t" anchorCtr="0">
            <a:noAutofit/>
          </a:bodyPr>
          <a:lstStyle/>
          <a:p>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CITATIONS</a:t>
            </a:r>
          </a:p>
        </p:txBody>
      </p:sp>
      <p:sp>
        <p:nvSpPr>
          <p:cNvPr id="70" name="Shape 7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rgbClr val="000000"/>
              </a:buClr>
              <a:buSzPct val="100000"/>
              <a:buFont typeface="Times New Roman"/>
              <a:buChar char="➔"/>
            </a:pPr>
            <a:r>
              <a:rPr lang="en" sz="1800">
                <a:solidFill>
                  <a:srgbClr val="000000"/>
                </a:solidFill>
                <a:latin typeface="Times New Roman"/>
                <a:ea typeface="Times New Roman"/>
                <a:cs typeface="Times New Roman"/>
                <a:sym typeface="Times New Roman"/>
              </a:rPr>
              <a:t>PBS, "The 1866 Civil Rights Act." Last modified April 9, 1866. Accessed October 8, 2013. http://www.pbs.org/wgbh/amex/reconstruction/activism/ps_1866.html .</a:t>
            </a:r>
          </a:p>
          <a:p>
            <a:pPr marL="457200" lvl="0" indent="-342900" rtl="0">
              <a:buClr>
                <a:srgbClr val="000000"/>
              </a:buClr>
              <a:buSzPct val="100000"/>
              <a:buFont typeface="Times New Roman"/>
              <a:buChar char="➔"/>
            </a:pPr>
            <a:r>
              <a:rPr lang="en" sz="1800">
                <a:solidFill>
                  <a:srgbClr val="000000"/>
                </a:solidFill>
                <a:latin typeface="Times New Roman"/>
                <a:ea typeface="Times New Roman"/>
                <a:cs typeface="Times New Roman"/>
                <a:sym typeface="Times New Roman"/>
              </a:rPr>
              <a:t>Benedict, Michael. Gale Cengage Learning, "Civil Rights Act of 1875." Accessed October 8, 2013. http://ic.galegroup.com/ic/uhic/ReferenceDetailsPage/ReferenceDetailsWindow?failOverType=&amp;query=&amp;prodId=UHIC&amp;windowstate=normal&amp;contentModules=&amp;mode=view&amp;displayGroupName=Reference&amp;limiter=&amp;currPage=&amp;disableHighlighting=false&amp;displayGroups=&amp;sortBy=&amp;source=&amp;search_within_results=&amp;action=e&amp;catId=&amp;activityType=&amp;scanId=&amp;documentId=GALE|CX3401800840.</a:t>
            </a:r>
          </a:p>
          <a:p>
            <a:pPr marL="457200" lvl="0" indent="-342900" rtl="0">
              <a:buClr>
                <a:srgbClr val="000000"/>
              </a:buClr>
              <a:buSzPct val="100000"/>
              <a:buFont typeface="Times New Roman"/>
              <a:buChar char="➔"/>
            </a:pPr>
            <a:r>
              <a:rPr lang="en" sz="1800">
                <a:solidFill>
                  <a:srgbClr val="000000"/>
                </a:solidFill>
                <a:latin typeface="Times New Roman"/>
                <a:ea typeface="Times New Roman"/>
                <a:cs typeface="Times New Roman"/>
                <a:sym typeface="Times New Roman"/>
              </a:rPr>
              <a:t>PBS, "Freedmen's Bureau (1865-72)." Last modified 2002. Accessed October 8, 2013. </a:t>
            </a:r>
          </a:p>
          <a:p>
            <a:pPr marL="457200" lvl="0" indent="-342900">
              <a:buClr>
                <a:srgbClr val="000000"/>
              </a:buClr>
              <a:buSzPct val="100000"/>
              <a:buFont typeface="Times New Roman"/>
              <a:buChar char="➔"/>
            </a:pPr>
            <a:r>
              <a:rPr lang="en" sz="1800">
                <a:solidFill>
                  <a:srgbClr val="000000"/>
                </a:solidFill>
                <a:latin typeface="Times New Roman"/>
                <a:ea typeface="Times New Roman"/>
                <a:cs typeface="Times New Roman"/>
                <a:sym typeface="Times New Roman"/>
              </a:rPr>
              <a:t>National Archives, "Freedmen's Bureau (1865-72)." Accessed October 8, 2013. http://www.archives.gov/research/african-americans/freedmens-bureau/.</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735</Words>
  <Application>Microsoft Macintosh PowerPoint</Application>
  <PresentationFormat>On-screen Show (4:3)</PresentationFormat>
  <Paragraphs>42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Theme</vt:lpstr>
      <vt:lpstr>The Status of Former Slaves</vt:lpstr>
      <vt:lpstr>Our Claim</vt:lpstr>
      <vt:lpstr>Civil Rights Bill of 1866</vt:lpstr>
      <vt:lpstr>Freedmen’s Bureau </vt:lpstr>
      <vt:lpstr>Civil Rights Bill of 1875</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Status of Former Slaves</dc:title>
  <cp:lastModifiedBy>Crystal Bartels</cp:lastModifiedBy>
  <cp:revision>1</cp:revision>
  <dcterms:modified xsi:type="dcterms:W3CDTF">2013-10-15T18:56:44Z</dcterms:modified>
</cp:coreProperties>
</file>